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6" r:id="rId2"/>
    <p:sldId id="256" r:id="rId3"/>
    <p:sldId id="265" r:id="rId4"/>
    <p:sldId id="257" r:id="rId5"/>
    <p:sldId id="258" r:id="rId6"/>
    <p:sldId id="259" r:id="rId7"/>
    <p:sldId id="260"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311F7FA-8299-4F1F-BC93-6A670E093C14}" type="datetimeFigureOut">
              <a:rPr lang="en-US" smtClean="0"/>
              <a:pPr/>
              <a:t>3/14/2019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054328A-4623-49AD-91A9-539D3D2967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11F7FA-8299-4F1F-BC93-6A670E093C14}" type="datetimeFigureOut">
              <a:rPr lang="en-US" smtClean="0"/>
              <a:pPr/>
              <a:t>3/14/2019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54328A-4623-49AD-91A9-539D3D2967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311F7FA-8299-4F1F-BC93-6A670E093C14}" type="datetimeFigureOut">
              <a:rPr lang="en-US" smtClean="0"/>
              <a:pPr/>
              <a:t>3/14/2019</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054328A-4623-49AD-91A9-539D3D2967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11F7FA-8299-4F1F-BC93-6A670E093C14}" type="datetimeFigureOut">
              <a:rPr lang="en-US" smtClean="0"/>
              <a:pPr/>
              <a:t>3/14/2019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54328A-4623-49AD-91A9-539D3D2967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311F7FA-8299-4F1F-BC93-6A670E093C14}" type="datetimeFigureOut">
              <a:rPr lang="en-US" smtClean="0"/>
              <a:pPr/>
              <a:t>3/14/2019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054328A-4623-49AD-91A9-539D3D2967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11F7FA-8299-4F1F-BC93-6A670E093C14}" type="datetimeFigureOut">
              <a:rPr lang="en-US" smtClean="0"/>
              <a:pPr/>
              <a:t>3/14/2019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54328A-4623-49AD-91A9-539D3D2967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311F7FA-8299-4F1F-BC93-6A670E093C14}" type="datetimeFigureOut">
              <a:rPr lang="en-US" smtClean="0"/>
              <a:pPr/>
              <a:t>3/14/2019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054328A-4623-49AD-91A9-539D3D2967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311F7FA-8299-4F1F-BC93-6A670E093C14}" type="datetimeFigureOut">
              <a:rPr lang="en-US" smtClean="0"/>
              <a:pPr/>
              <a:t>3/14/2019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054328A-4623-49AD-91A9-539D3D2967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311F7FA-8299-4F1F-BC93-6A670E093C14}" type="datetimeFigureOut">
              <a:rPr lang="en-US" smtClean="0"/>
              <a:pPr/>
              <a:t>3/14/2019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8054328A-4623-49AD-91A9-539D3D2967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11F7FA-8299-4F1F-BC93-6A670E093C14}" type="datetimeFigureOut">
              <a:rPr lang="en-US" smtClean="0"/>
              <a:pPr/>
              <a:t>3/14/2019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54328A-4623-49AD-91A9-539D3D2967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311F7FA-8299-4F1F-BC93-6A670E093C14}" type="datetimeFigureOut">
              <a:rPr lang="en-US" smtClean="0"/>
              <a:pPr/>
              <a:t>3/14/2019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54328A-4623-49AD-91A9-539D3D29670F}"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311F7FA-8299-4F1F-BC93-6A670E093C14}" type="datetimeFigureOut">
              <a:rPr lang="en-US" smtClean="0"/>
              <a:pPr/>
              <a:t>3/14/2019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054328A-4623-49AD-91A9-539D3D2967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a:t>
            </a:r>
            <a:r>
              <a:rPr lang="en-US" dirty="0" err="1" smtClean="0"/>
              <a:t>usha</a:t>
            </a:r>
            <a:r>
              <a:rPr lang="en-US" dirty="0" smtClean="0"/>
              <a:t> </a:t>
            </a:r>
            <a:r>
              <a:rPr lang="en-US" dirty="0" err="1" smtClean="0"/>
              <a:t>makwana</a:t>
            </a:r>
            <a:r>
              <a:rPr lang="en-US" dirty="0" smtClean="0"/>
              <a:t>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gu-IN" dirty="0" smtClean="0">
                <a:solidFill>
                  <a:schemeClr val="accent5">
                    <a:lumMod val="75000"/>
                  </a:schemeClr>
                </a:solidFill>
              </a:rPr>
              <a:t>6. ગ્રામ્ય સમાજજીવન :</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pPr>
              <a:buNone/>
            </a:pPr>
            <a:endParaRPr lang="gu-IN" dirty="0" smtClean="0"/>
          </a:p>
          <a:p>
            <a:pPr algn="just">
              <a:buNone/>
            </a:pPr>
            <a:r>
              <a:rPr lang="gu-IN" dirty="0" smtClean="0"/>
              <a:t>		જાનપદી નવલકથામા ગ્રામ્ય સમસ્યાનુ નિરુપણ એના કેન્દ્રમા હોય છે. જાનપદી નવલકથાનો સર્જક આ પ્રકારની નવલકથાનું સર્જન આ સમસ્યાને આલેખવા માટે કરતો નથી.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gu-IN" dirty="0" smtClean="0">
                <a:solidFill>
                  <a:schemeClr val="accent5">
                    <a:lumMod val="75000"/>
                  </a:schemeClr>
                </a:solidFill>
              </a:rPr>
              <a:t>ઉપસંહાર</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endParaRPr lang="gu-IN" dirty="0" smtClean="0"/>
          </a:p>
          <a:p>
            <a:pPr algn="just">
              <a:buNone/>
            </a:pPr>
            <a:r>
              <a:rPr lang="gu-IN" dirty="0" smtClean="0"/>
              <a:t>		અર્વાચીન ગુજરાતી નવલકથા સાહિત્ય સ્વરુપમાં જાનપદી નવલકથાનો પ્રારંભ પન્નાલાલ પટેલ કરે છે. પન્નાલાલ પટેલે કંડારેલી આ કેડીએ ચાલતાં ચાલતાં ઇશ્વરપેટલીકર, ચુનીલાલ મડીયા, રઘુવીર ચૌધરી સુધીના સર્જકોએ જાનપદી નવલકથાઓ આપી છે</a:t>
            </a:r>
            <a:r>
              <a:rPr lang="gu-IN"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gu-IN" dirty="0" smtClean="0">
                <a:latin typeface="+mn-lt"/>
              </a:rPr>
              <a:t>જાનપદી નવલકથાની સ્વરૂપગત લાક્ષણીકતાઓ</a:t>
            </a:r>
            <a:endParaRPr lang="en-US" dirty="0">
              <a:latin typeface="+mn-lt"/>
            </a:endParaRPr>
          </a:p>
        </p:txBody>
      </p:sp>
      <p:sp>
        <p:nvSpPr>
          <p:cNvPr id="4" name="Subtitle 3"/>
          <p:cNvSpPr>
            <a:spLocks noGrp="1"/>
          </p:cNvSpPr>
          <p:nvPr>
            <p:ph type="subTitle" idx="1"/>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gu-IN" sz="2800" dirty="0" smtClean="0">
                <a:solidFill>
                  <a:schemeClr val="tx1"/>
                </a:solidFill>
              </a:rPr>
              <a:t>ડો. ઉષા જે. મકવાણા </a:t>
            </a:r>
            <a:br>
              <a:rPr lang="gu-IN" sz="2800" dirty="0" smtClean="0">
                <a:solidFill>
                  <a:schemeClr val="tx1"/>
                </a:solidFill>
              </a:rPr>
            </a:br>
            <a:r>
              <a:rPr lang="gu-IN" sz="2800" dirty="0" smtClean="0">
                <a:solidFill>
                  <a:schemeClr val="tx1"/>
                </a:solidFill>
              </a:rPr>
              <a:t>ગુરુકુળ મહિલા આર્ટ્સ એન્ડ કોમર્સ કોલેજ પોરબંદર </a:t>
            </a:r>
            <a:endParaRPr lang="en-US" sz="2800" dirty="0">
              <a:solidFill>
                <a:schemeClr val="tx1"/>
              </a:solidFill>
            </a:endParaRPr>
          </a:p>
        </p:txBody>
      </p:sp>
      <p:sp>
        <p:nvSpPr>
          <p:cNvPr id="3" name="Text Placeholder 2"/>
          <p:cNvSpPr>
            <a:spLocks noGrp="1"/>
          </p:cNvSpPr>
          <p:nvPr>
            <p:ph type="body" idx="1"/>
          </p:nvPr>
        </p:nvSpPr>
        <p:spPr/>
        <p:txBody>
          <a:bodyPr>
            <a:normAutofit/>
          </a:bodyPr>
          <a:lstStyle/>
          <a:p>
            <a:pPr algn="ctr"/>
            <a:r>
              <a:rPr lang="gu-IN" sz="4000" dirty="0" smtClean="0"/>
              <a:t>આભાર</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33400" y="1143000"/>
            <a:ext cx="7543800" cy="1725613"/>
          </a:xfrm>
        </p:spPr>
        <p:txBody>
          <a:bodyPr>
            <a:normAutofit/>
          </a:bodyPr>
          <a:lstStyle/>
          <a:p>
            <a:r>
              <a:rPr lang="gu-IN" dirty="0" smtClean="0">
                <a:solidFill>
                  <a:schemeClr val="tx2"/>
                </a:solidFill>
              </a:rPr>
              <a:t>જાનપદી નવલકથાની લાક્ષણિકતાઓ:</a:t>
            </a:r>
            <a:endParaRPr lang="en-US" dirty="0">
              <a:solidFill>
                <a:schemeClr val="tx2"/>
              </a:solidFill>
            </a:endParaRPr>
          </a:p>
        </p:txBody>
      </p:sp>
      <p:sp>
        <p:nvSpPr>
          <p:cNvPr id="3" name="Content Placeholder 2"/>
          <p:cNvSpPr>
            <a:spLocks noGrp="1"/>
          </p:cNvSpPr>
          <p:nvPr>
            <p:ph type="subTitle" idx="4294967295"/>
          </p:nvPr>
        </p:nvSpPr>
        <p:spPr>
          <a:xfrm>
            <a:off x="1143000" y="3048000"/>
            <a:ext cx="5114925" cy="2362200"/>
          </a:xfrm>
        </p:spPr>
        <p:txBody>
          <a:bodyPr>
            <a:noAutofit/>
          </a:bodyPr>
          <a:lstStyle/>
          <a:p>
            <a:pPr>
              <a:buNone/>
            </a:pPr>
            <a:r>
              <a:rPr lang="gu-IN" sz="2000" dirty="0" smtClean="0">
                <a:solidFill>
                  <a:srgbClr val="002060"/>
                </a:solidFill>
              </a:rPr>
              <a:t>1. ગ્રામ્યજીવન ચિત્રણ</a:t>
            </a:r>
          </a:p>
          <a:p>
            <a:pPr>
              <a:buNone/>
            </a:pPr>
            <a:r>
              <a:rPr lang="gu-IN" sz="2000" dirty="0" smtClean="0">
                <a:solidFill>
                  <a:srgbClr val="002060"/>
                </a:solidFill>
              </a:rPr>
              <a:t>2. ગ્રામ્યજીવનનુ કથાનક</a:t>
            </a:r>
          </a:p>
          <a:p>
            <a:pPr>
              <a:buNone/>
            </a:pPr>
            <a:r>
              <a:rPr lang="gu-IN" sz="2000" dirty="0" smtClean="0">
                <a:solidFill>
                  <a:srgbClr val="002060"/>
                </a:solidFill>
              </a:rPr>
              <a:t>3. ગ્રામ્ય પરિવેશ</a:t>
            </a:r>
          </a:p>
          <a:p>
            <a:pPr>
              <a:buNone/>
            </a:pPr>
            <a:r>
              <a:rPr lang="gu-IN" sz="2000" dirty="0" smtClean="0">
                <a:solidFill>
                  <a:srgbClr val="002060"/>
                </a:solidFill>
              </a:rPr>
              <a:t>4. ગ્રામીણ ભાષા</a:t>
            </a:r>
          </a:p>
          <a:p>
            <a:pPr>
              <a:buNone/>
            </a:pPr>
            <a:r>
              <a:rPr lang="gu-IN" sz="2000" dirty="0" smtClean="0">
                <a:solidFill>
                  <a:srgbClr val="002060"/>
                </a:solidFill>
              </a:rPr>
              <a:t>5. ગ્રામીણ પાત્રસૃષ્ટિ</a:t>
            </a:r>
          </a:p>
          <a:p>
            <a:pPr>
              <a:buNone/>
            </a:pPr>
            <a:r>
              <a:rPr lang="gu-IN" sz="2000" dirty="0" smtClean="0">
                <a:solidFill>
                  <a:srgbClr val="002060"/>
                </a:solidFill>
              </a:rPr>
              <a:t>6. ગ્રામ્ય સમાજજીવન</a:t>
            </a:r>
          </a:p>
          <a:p>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gu-IN" dirty="0" smtClean="0">
                <a:solidFill>
                  <a:schemeClr val="accent5">
                    <a:lumMod val="75000"/>
                  </a:schemeClr>
                </a:solidFill>
              </a:rPr>
              <a:t>1. ગ્રામ્યજીવન ચિત્રણ :</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pPr>
              <a:buNone/>
            </a:pPr>
            <a:r>
              <a:rPr lang="gu-IN" dirty="0" smtClean="0"/>
              <a:t>		</a:t>
            </a:r>
          </a:p>
          <a:p>
            <a:pPr algn="just">
              <a:buNone/>
            </a:pPr>
            <a:r>
              <a:rPr lang="gu-IN" dirty="0" smtClean="0"/>
              <a:t>		જાનપદી નવલકથાને ગુજરાતી સાહિત્યમાં પ્રાદેશિક નવલકથા તરીકે પણ ઓળખવામાં આવે છે. </a:t>
            </a:r>
            <a:r>
              <a:rPr lang="gu-IN" u="sng" dirty="0" smtClean="0"/>
              <a:t>જાનપદી એટલે કે જે જન એટલે કે લોક એટલે કે એ મૂળગત જીવનને આલેખે તે જાનપદી. </a:t>
            </a:r>
            <a:r>
              <a:rPr lang="gu-IN" dirty="0" smtClean="0"/>
              <a:t>જાનપદી નવલકથામાં કોઇપણ એક લોક સમુદાયના તળજીવનની કથા આવતી હોય છે. ગુજરાતી સાહિત્યમાં ગાંધીયુગમાં આરંભાયેલી આ પ્રકારની નવલકથાઓ કોઇને કોઇ સર્જકો દ્વારા સર્જાતી રહે છે.</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pPr algn="ctr"/>
            <a:r>
              <a:rPr lang="gu-IN" dirty="0" smtClean="0">
                <a:solidFill>
                  <a:schemeClr val="accent5">
                    <a:lumMod val="75000"/>
                  </a:schemeClr>
                </a:solidFill>
              </a:rPr>
              <a:t>2. ગ્રામ્યજીવનનું કથાનક :</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pPr>
              <a:buNone/>
            </a:pPr>
            <a:endParaRPr lang="gu-IN" dirty="0" smtClean="0"/>
          </a:p>
          <a:p>
            <a:pPr algn="just">
              <a:buNone/>
            </a:pPr>
            <a:r>
              <a:rPr lang="gu-IN" dirty="0" smtClean="0"/>
              <a:t>		જાનપદી નવલકથામાં ગ્રામિણ પાત્રસૃષ્ટિ એમનું પાયાનું કે મહત્વનુ લક્ષણ છે. ગ્રામ્ય કથાનકને કેન્દ્રમાં રાખીને ચાલતી કે રચાતી પ્રાદેશિક નવલકથાઓમાં તેમનું ચરિત્રચિત્રણ આકર્ષક અને ખુબજ ખમીરવંતુ નિરૂપવામાં આવે છે. પન્નાલાલ પટેલની જાનપદી નવલકથાઓ ‘માનવીની ભવાઇ’ કે ‘મળેલાજીવ’ કે ઇશ્વરપેટલીકરની ‘જનમટીપ’ કે ચુનીલાલ મડીયાની ‘લીલુડી ધરતી’ની પાત્રસૃષ્ટિ જોતા આપણને આ વાતનો ખ્યાલ આવે છે.</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gu-IN" dirty="0" smtClean="0">
                <a:solidFill>
                  <a:schemeClr val="accent5">
                    <a:lumMod val="75000"/>
                  </a:schemeClr>
                </a:solidFill>
              </a:rPr>
              <a:t>3. ગ્રામ્ય પરિવેશ :</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pPr>
              <a:buNone/>
            </a:pPr>
            <a:endParaRPr lang="gu-IN" dirty="0" smtClean="0"/>
          </a:p>
          <a:p>
            <a:pPr algn="just">
              <a:buNone/>
            </a:pPr>
            <a:r>
              <a:rPr lang="gu-IN" dirty="0" smtClean="0"/>
              <a:t>		ગુજરાતી સાહિત્યમાં જાનપદી નવલકથા એ એની સ્વરૂપગત લાક્ષણિકતાને કારણે ઘણી જુદી તરી આવે છે. ગ્રામિણ સમુદાયને વિશેષતાઓને આલેખતી આ પ્રકારની નવલકથાઓમાં ગ્રામ્ય પરિવેશ એ એક મહત્વપુર્ણ લક્ષણ છે. ગુજરાતી સાહિત્યમાં ‘મળેલા જીવ’, ‘માનવીની ભવાઇ’, ‘જન્મટીપ’, ‘લીલુડીધરતી’, ‘ઉપરવાસ’ આ બધી નવલકથામાં તેનો ગ્રામ્ય પરિવેશ આકર્ષક બને છે.</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gu-IN" dirty="0" smtClean="0">
                <a:solidFill>
                  <a:schemeClr val="accent5">
                    <a:lumMod val="75000"/>
                  </a:schemeClr>
                </a:solidFill>
              </a:rPr>
              <a:t>4. ગ્રામિણ ભાષા :</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endParaRPr lang="gu-IN" dirty="0" smtClean="0"/>
          </a:p>
          <a:p>
            <a:pPr algn="just">
              <a:buNone/>
            </a:pPr>
            <a:r>
              <a:rPr lang="gu-IN" dirty="0" smtClean="0"/>
              <a:t>		જાનપદી નવલકથામાં ગ્રામ્ય કથાનક, ગ્રામ્ય પાત્રસૃષ્ટિ અને ગ્રામ્ય પરિવેશએ પાયાનાં લક્ષણ છે તો ગ્રામ્યજીવનની લોકબોલી પણ એનું પણ એટલું જ મહ્ત્વનું લક્ષણ બની રહે છે. તદાનુંસાર ગ્રામિણ ભાષાનું, લોકજીવનની તળપ્રદેશની ભાષામાં જાનપદીનું સર્જન થતું હોય છે.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gu-IN" dirty="0" smtClean="0">
                <a:solidFill>
                  <a:schemeClr val="accent5">
                    <a:lumMod val="75000"/>
                  </a:schemeClr>
                </a:solidFill>
              </a:rPr>
              <a:t>5. ગ્રામિણ પાત્રસૃષ્ટિ :</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pPr>
              <a:buNone/>
            </a:pPr>
            <a:endParaRPr lang="gu-IN" dirty="0" smtClean="0"/>
          </a:p>
          <a:p>
            <a:pPr algn="just">
              <a:buNone/>
            </a:pPr>
            <a:r>
              <a:rPr lang="gu-IN" dirty="0" smtClean="0"/>
              <a:t>		ગ્રામ્યજીવનની નવલકથાઓમાં ‘પાવકજ્વાળા’, ‘વ્યાજનો વારસો’, ‘માનવીની ભવાઇ’, ‘જનમટીપ’, ‘ઉપરવાસ’ એ નોંધપાત્ર છે. ચુનિલાલ મડીયાની ‘લીલુડી ધરતી’ કે ‘વ્યાજનોવારસા’માં પન્નાલાલ પટેલ અને ઇશ્વરપેટલીકર ચરોતરી ગ્રામિણ સમાજનાં જનપદના લોકમાનવને આબેહૂબ આલેખ્યાં છે. તો રઘુવીર ચોધરી ‘ઉપરવાસ’ દ્વારા ચૌધરી સમાજનુ દર્શન કરાવે છે.</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112</TotalTime>
  <Words>74</Words>
  <Application>Microsoft Office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Dr. usha makwana </vt:lpstr>
      <vt:lpstr>જાનપદી નવલકથાની સ્વરૂપગત લાક્ષણીકતાઓ</vt:lpstr>
      <vt:lpstr>ડો. ઉષા જે. મકવાણા  ગુરુકુળ મહિલા આર્ટ્સ એન્ડ કોમર્સ કોલેજ પોરબંદર </vt:lpstr>
      <vt:lpstr>જાનપદી નવલકથાની લાક્ષણિકતાઓ:</vt:lpstr>
      <vt:lpstr>1. ગ્રામ્યજીવન ચિત્રણ :</vt:lpstr>
      <vt:lpstr>2. ગ્રામ્યજીવનનું કથાનક :</vt:lpstr>
      <vt:lpstr>3. ગ્રામ્ય પરિવેશ :</vt:lpstr>
      <vt:lpstr>4. ગ્રામિણ ભાષા :</vt:lpstr>
      <vt:lpstr>5. ગ્રામિણ પાત્રસૃષ્ટિ :</vt:lpstr>
      <vt:lpstr>6. ગ્રામ્ય સમાજજીવન :</vt:lpstr>
      <vt:lpstr>ઉપસંહાર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જાનપદી નવલકથાની સ્વરુપગત લાક્સણીકતાઓ</dc:title>
  <dc:creator>gmcsy</dc:creator>
  <cp:lastModifiedBy>gmcsy</cp:lastModifiedBy>
  <cp:revision>22</cp:revision>
  <dcterms:created xsi:type="dcterms:W3CDTF">2019-03-01T04:42:48Z</dcterms:created>
  <dcterms:modified xsi:type="dcterms:W3CDTF">2019-03-14T04:26:20Z</dcterms:modified>
</cp:coreProperties>
</file>