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varScale="1">
        <p:scale>
          <a:sx n="81" d="100"/>
          <a:sy n="81" d="100"/>
        </p:scale>
        <p:origin x="-105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1A6D39-1D12-430F-9A4B-E3E88A8B69FF}" type="datetimeFigureOut">
              <a:rPr lang="en-US" smtClean="0"/>
              <a:pPr/>
              <a:t>3/14/2019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0C6683-78B2-49D4-9D34-22E1FA9C9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0C6683-78B2-49D4-9D34-22E1FA9C9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0C6683-78B2-49D4-9D34-22E1FA9C9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0C6683-78B2-49D4-9D34-22E1FA9C9C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0C6683-78B2-49D4-9D34-22E1FA9C9C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0C6683-78B2-49D4-9D34-22E1FA9C9C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0C6683-78B2-49D4-9D34-22E1FA9C9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0C6683-78B2-49D4-9D34-22E1FA9C9C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1A6D39-1D12-430F-9A4B-E3E88A8B69FF}" type="datetimeFigureOut">
              <a:rPr lang="en-US" smtClean="0"/>
              <a:pPr/>
              <a:t>3/14/2019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0C6683-78B2-49D4-9D34-22E1FA9C9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1A6D39-1D12-430F-9A4B-E3E88A8B69FF}" type="datetimeFigureOut">
              <a:rPr lang="en-US" smtClean="0"/>
              <a:pPr/>
              <a:t>3/14/2019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0C6683-78B2-49D4-9D34-22E1FA9C9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1A6D39-1D12-430F-9A4B-E3E88A8B69FF}" type="datetimeFigureOut">
              <a:rPr lang="en-US" smtClean="0"/>
              <a:pPr/>
              <a:t>3/14/2019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0C6683-78B2-49D4-9D34-22E1FA9C9C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1A6D39-1D12-430F-9A4B-E3E88A8B69FF}" type="datetimeFigureOut">
              <a:rPr lang="en-US" smtClean="0"/>
              <a:pPr/>
              <a:t>3/14/2019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0C6683-78B2-49D4-9D34-22E1FA9C9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Dr. </a:t>
            </a:r>
            <a:r>
              <a:rPr lang="en-US" dirty="0" err="1" smtClean="0"/>
              <a:t>usha</a:t>
            </a:r>
            <a:r>
              <a:rPr lang="en-US" dirty="0" smtClean="0"/>
              <a:t> j. </a:t>
            </a:r>
            <a:r>
              <a:rPr lang="en-US" dirty="0" err="1" smtClean="0"/>
              <a:t>makwana</a:t>
            </a:r>
            <a:r>
              <a:rPr lang="en-US" smtClean="0"/>
              <a:t>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dirty="0" smtClean="0"/>
              <a:t>એક જ સાહિત્ય સ્વરુપમાં પ્રદાન કરનાર બે કે વધુ સર્જકોની તુલના કરવામાં આવે છે. જેમ કે, નવલકથાકાર પન્નાલાલ, ઈશ્વર પેટલીકર, ચુનીલાલ મડિયા. વાર્તાકાર ધૂમકેતુ, દ્વિરેફ, જયંત ખત્રીની એક સ્વરુપની કૃતિઓનો તુલનાત્મક અભ્યાસ. દા.ત. નાટકના સ્વરુપમાં ઇબ્સનનું ‘ઢિંગલીઘર’, ધનંજય બૈરાગીનું ‘ધૂતરાષ્ટ્ર’ અને રમણભાઇ નીલકંઠનું ‘રાઇનો પર્વત’ નાટક.</a:t>
            </a:r>
            <a:endParaRPr lang="en-US" dirty="0"/>
          </a:p>
        </p:txBody>
      </p:sp>
      <p:sp>
        <p:nvSpPr>
          <p:cNvPr id="2" name="Title 1"/>
          <p:cNvSpPr>
            <a:spLocks noGrp="1"/>
          </p:cNvSpPr>
          <p:nvPr>
            <p:ph type="title"/>
          </p:nvPr>
        </p:nvSpPr>
        <p:spPr/>
        <p:txBody>
          <a:bodyPr>
            <a:normAutofit/>
          </a:bodyPr>
          <a:lstStyle/>
          <a:p>
            <a:r>
              <a:rPr lang="gu-IN" sz="3200" dirty="0" smtClean="0"/>
              <a:t>(ગ) કાવ્યસ્વરુપોની ર્દ્ષ્ટિએ તુલના:</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dirty="0" smtClean="0"/>
              <a:t>ઐતિહાસિક અને તુલનાત્મક એ બંને પદ્ધતિઓની મર્યાદાઓથી બચવા આ વર્ણનાત્મક પદ્ધતિ અપનાવાય છે. તેમાં કોઇ ઐતિહાસિક સંદર્ભ કે તુલના વિના માત્ર કૃતિનું સવિગત વર્ણન-વિવેચન કરવામાં આવે છે.</a:t>
            </a:r>
            <a:endParaRPr lang="en-US" dirty="0"/>
          </a:p>
        </p:txBody>
      </p:sp>
      <p:sp>
        <p:nvSpPr>
          <p:cNvPr id="2" name="Title 1"/>
          <p:cNvSpPr>
            <a:spLocks noGrp="1"/>
          </p:cNvSpPr>
          <p:nvPr>
            <p:ph type="title"/>
          </p:nvPr>
        </p:nvSpPr>
        <p:spPr/>
        <p:txBody>
          <a:bodyPr>
            <a:normAutofit/>
          </a:bodyPr>
          <a:lstStyle/>
          <a:p>
            <a:r>
              <a:rPr lang="gu-IN" sz="5400" dirty="0" smtClean="0"/>
              <a:t>વર્ણનાત્મક વિવેચનપદ્ધતિ:</a:t>
            </a:r>
            <a:endParaRPr lang="en-US"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gu-IN" dirty="0" smtClean="0"/>
              <a:t>આભાર </a:t>
            </a:r>
            <a:endParaRPr lang="en-US" dirty="0"/>
          </a:p>
        </p:txBody>
      </p:sp>
      <p:sp>
        <p:nvSpPr>
          <p:cNvPr id="3" name="Subtitle 2"/>
          <p:cNvSpPr>
            <a:spLocks noGrp="1"/>
          </p:cNvSpPr>
          <p:nvPr>
            <p:ph type="subTitle" idx="1"/>
          </p:nvPr>
        </p:nvSpPr>
        <p:spPr/>
        <p:txBody>
          <a:bodyPr/>
          <a:lstStyle/>
          <a:p>
            <a:pPr algn="ctr"/>
            <a:r>
              <a:rPr lang="gu-IN" dirty="0" smtClean="0"/>
              <a:t>ડો. ઉષા જે. મકવાણા </a:t>
            </a:r>
          </a:p>
          <a:p>
            <a:pPr algn="ctr"/>
            <a:r>
              <a:rPr lang="gu-IN" dirty="0" smtClean="0"/>
              <a:t>ગુરુકુળ મહિલા આર્ટસ એન્ડ કોમર્સ કોલેજ પોરબંદર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gu-IN" dirty="0" smtClean="0"/>
              <a:t>વિવેચનની પધ્ધતિઓ </a:t>
            </a:r>
            <a:endParaRPr lang="en-US" dirty="0"/>
          </a:p>
        </p:txBody>
      </p:sp>
      <p:sp>
        <p:nvSpPr>
          <p:cNvPr id="3" name="Subtitle 2"/>
          <p:cNvSpPr>
            <a:spLocks noGrp="1"/>
          </p:cNvSpPr>
          <p:nvPr>
            <p:ph type="subTitle" idx="1"/>
          </p:nvPr>
        </p:nvSpPr>
        <p:spPr/>
        <p:txBody>
          <a:bodyPr/>
          <a:lstStyle/>
          <a:p>
            <a:r>
              <a:rPr lang="gu-IN" dirty="0" smtClean="0"/>
              <a:t>વિવેચનની પધ્ધતિનો પરિચય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153400" cy="2819400"/>
          </a:xfrm>
        </p:spPr>
        <p:txBody>
          <a:bodyPr>
            <a:normAutofit/>
          </a:bodyPr>
          <a:lstStyle/>
          <a:p>
            <a:r>
              <a:rPr lang="gu-IN" dirty="0" smtClean="0"/>
              <a:t>ઐતિહાસિક વિવેચન પધ્ધતિ</a:t>
            </a:r>
          </a:p>
          <a:p>
            <a:r>
              <a:rPr lang="gu-IN" dirty="0" smtClean="0"/>
              <a:t>તુલનાત્મક  વિવેચન પધ્ધતિ</a:t>
            </a:r>
          </a:p>
          <a:p>
            <a:r>
              <a:rPr lang="gu-IN" dirty="0" smtClean="0"/>
              <a:t>વર્ણનાત્મક વિવેચન પધ્ધતિ </a:t>
            </a:r>
            <a:endParaRPr lang="en-US" dirty="0"/>
          </a:p>
        </p:txBody>
      </p:sp>
      <p:sp>
        <p:nvSpPr>
          <p:cNvPr id="2" name="Title 1"/>
          <p:cNvSpPr>
            <a:spLocks noGrp="1"/>
          </p:cNvSpPr>
          <p:nvPr>
            <p:ph type="title"/>
          </p:nvPr>
        </p:nvSpPr>
        <p:spPr/>
        <p:txBody>
          <a:bodyPr/>
          <a:lstStyle/>
          <a:p>
            <a:r>
              <a:rPr lang="gu-IN" dirty="0" smtClean="0"/>
              <a:t>વિવેચનની પધ્ધતિઓ</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89120"/>
          </a:xfrm>
        </p:spPr>
        <p:txBody>
          <a:bodyPr/>
          <a:lstStyle/>
          <a:p>
            <a:r>
              <a:rPr lang="gu-IN" dirty="0" smtClean="0"/>
              <a:t>સાહિત્યનાં ઈતિહાસની ર્દષ્ટિએ સાહિત્ય કે કૃતિનું તેમ જ સાહિત્યકારનું વિવેચન અને મૂલ્યાંકન  કરવું એ ઐતિહાસિક વિવેચન પધ્ધતિ છે. </a:t>
            </a:r>
          </a:p>
          <a:p>
            <a:r>
              <a:rPr lang="gu-IN" dirty="0" smtClean="0"/>
              <a:t>જેમકે – ‘નરસિંહ ગુજરાતીનો આદિકવિ છે’, ‘નર્મદ અર્વાચીન ગુજરતીનો અરુણ છે’, નરસિંહરાવ અર્વાચીન કવિતાના કણ્વ છે’, બ.ક. ઠાકર કૃત ‘ભણકાર’ને કાંતનો ‘પૂર્વાલાપ’ સીમાસ્તમ્ભરુપ કાવ્યગ્રંથો છે.</a:t>
            </a:r>
          </a:p>
          <a:p>
            <a:pPr>
              <a:buNone/>
            </a:pPr>
            <a:endParaRPr lang="gu-IN" dirty="0" smtClean="0"/>
          </a:p>
        </p:txBody>
      </p:sp>
      <p:sp>
        <p:nvSpPr>
          <p:cNvPr id="2" name="Title 1"/>
          <p:cNvSpPr>
            <a:spLocks noGrp="1"/>
          </p:cNvSpPr>
          <p:nvPr>
            <p:ph type="title"/>
          </p:nvPr>
        </p:nvSpPr>
        <p:spPr/>
        <p:txBody>
          <a:bodyPr/>
          <a:lstStyle/>
          <a:p>
            <a:r>
              <a:rPr lang="gu-IN" dirty="0" smtClean="0"/>
              <a:t>ઐતિહાસિક વિવેચન પધ્ધતિ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dirty="0" smtClean="0"/>
              <a:t>ઐતિહાસિક વિવેચન પધ્ધતિ અમુક રીતે દોષયુક્ત છે. કારણ કે તેમાં ઐતિહાસિક મહત્વ જોવાય છે, વાસ્તવિક મૂલ્યાંકન  કેટલીક વાર થતું નથી. વળી દરેક કવિના સંયોગો જુદાં જુદાં હોય છે તેથી નિર્ણય નિરપેક્ષ નહિ થવાનો સમ્ભવ છે.  </a:t>
            </a:r>
            <a:endParaRPr lang="en-US" dirty="0"/>
          </a:p>
        </p:txBody>
      </p:sp>
      <p:sp>
        <p:nvSpPr>
          <p:cNvPr id="2" name="Title 1"/>
          <p:cNvSpPr>
            <a:spLocks noGrp="1"/>
          </p:cNvSpPr>
          <p:nvPr>
            <p:ph type="title"/>
          </p:nvPr>
        </p:nvSpPr>
        <p:spPr/>
        <p:txBody>
          <a:bodyPr>
            <a:normAutofit/>
          </a:bodyPr>
          <a:lstStyle/>
          <a:p>
            <a:r>
              <a:rPr lang="gu-IN" sz="4000" dirty="0" smtClean="0"/>
              <a:t>ઐતિહાસિક વિવેચન પધ્ધતિની મર્યાદા  </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gu-IN" dirty="0" smtClean="0"/>
              <a:t> આ પ્રકારની વિવેચન પધ્ધતિમાં સાહિત્યમાંની બે કે અનેક કૃતિઓ કે અનેક કવિઓની તુલના કરવામાં આવે છે. એક યુગનાં, ભાષાનાં, દેશનાં કવિને અન્ય દેશ-કાળ-ભાષાનાં કવિ કે કવિઓ સાથે સરખાવવામાં આવે છે.</a:t>
            </a:r>
          </a:p>
          <a:p>
            <a:r>
              <a:rPr lang="gu-IN" dirty="0" smtClean="0"/>
              <a:t>જેમ કે ધુમકેતુ અને પ્રેમચંદ, દ્રિરેફ અને ધુમકેતુ. કેટલીક વાર અમુક સાધ્ય ધરાવતી કૃતિઓની તુલના થાય છે. દા.ત., પન્નાલાલ પટેલની ‘માનવીની ભવાઈ’ અને ફણીશ્વરનાથ ‘રેણુ’ની ‘મૈલા આંચલ’. બંને કૃતિનું સાંસ્કૃતિક ને ખાસ તો સાહિત્યિક ર્દષ્ટિએ વસ્તુ, સ્વરુપ, શૈલી, પરિવેશ વગેરેનું તુલનાત્મક વિવેચન કરીને વિવેચક પોતાનો અભિપ્રાય ઉચ્ચારે છે. બે કૃતિઓ વચ્ચેનું સામ્ય-વૈષામ્ય અભ્યાસાય છે.</a:t>
            </a:r>
            <a:endParaRPr lang="en-US" dirty="0"/>
          </a:p>
        </p:txBody>
      </p:sp>
      <p:sp>
        <p:nvSpPr>
          <p:cNvPr id="2" name="Title 1"/>
          <p:cNvSpPr>
            <a:spLocks noGrp="1"/>
          </p:cNvSpPr>
          <p:nvPr>
            <p:ph type="title"/>
          </p:nvPr>
        </p:nvSpPr>
        <p:spPr/>
        <p:txBody>
          <a:bodyPr/>
          <a:lstStyle/>
          <a:p>
            <a:r>
              <a:rPr lang="gu-IN" dirty="0" smtClean="0">
                <a:latin typeface="+mn-lt"/>
              </a:rPr>
              <a:t>તુલનાત્મક વિવેચન પદ્ધતિ</a:t>
            </a:r>
            <a:endParaRPr lang="en-US"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sz="2800" dirty="0" smtClean="0"/>
              <a:t>એક જ સાહિત્યકારની અનેક કૃતિઓની તુલના</a:t>
            </a:r>
          </a:p>
          <a:p>
            <a:r>
              <a:rPr lang="gu-IN" sz="2800" dirty="0" smtClean="0"/>
              <a:t>એક જ યુગના અનેક કવિઓની તુલના</a:t>
            </a:r>
          </a:p>
          <a:p>
            <a:r>
              <a:rPr lang="gu-IN" sz="2800" dirty="0" smtClean="0"/>
              <a:t>કાવ્યસ્વરુપોની ર્દષ્ટિએ તુલના</a:t>
            </a:r>
            <a:endParaRPr lang="en-US" dirty="0"/>
          </a:p>
        </p:txBody>
      </p:sp>
      <p:sp>
        <p:nvSpPr>
          <p:cNvPr id="2" name="Title 1"/>
          <p:cNvSpPr>
            <a:spLocks noGrp="1"/>
          </p:cNvSpPr>
          <p:nvPr>
            <p:ph type="title"/>
          </p:nvPr>
        </p:nvSpPr>
        <p:spPr/>
        <p:txBody>
          <a:bodyPr>
            <a:normAutofit/>
          </a:bodyPr>
          <a:lstStyle/>
          <a:p>
            <a:r>
              <a:rPr lang="gu-IN" sz="3600" dirty="0" smtClean="0"/>
              <a:t>તુલનાત્મક વિવેચનની ત્રણ પધ્ધતિઓ છે:</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dirty="0" smtClean="0"/>
              <a:t>કોઈ એક સાહિત્યકારની તેની પોતાની જ કૃતિઓની તુલના કરીને તેમને વિશે અભિપ્રાય ઉચ્ચારવામાં આવે છે. દા.ત., પન્નાલાલની ગ્રામજીવનની નવલકથાઓ અને નગરજીવનની નવલકથાઓની તુલના કરીને તારણ કાઢવામાં આવે કે પન્નાલાલ પ્રાદેશિક નવલકથાકાર તરીકે શ્રેષ્ઠ છે, અન્યથા સામાન્ય છે. વળી સઘળી કૃતિઓની તુલના કરી કૃતિની ઉત્તમતા મધ્યમતા કે અધમતા દર્શાવાય છે.</a:t>
            </a:r>
            <a:endParaRPr lang="en-US" dirty="0"/>
          </a:p>
        </p:txBody>
      </p:sp>
      <p:sp>
        <p:nvSpPr>
          <p:cNvPr id="2" name="Title 1"/>
          <p:cNvSpPr>
            <a:spLocks noGrp="1"/>
          </p:cNvSpPr>
          <p:nvPr>
            <p:ph type="title"/>
          </p:nvPr>
        </p:nvSpPr>
        <p:spPr/>
        <p:txBody>
          <a:bodyPr>
            <a:normAutofit/>
          </a:bodyPr>
          <a:lstStyle/>
          <a:p>
            <a:r>
              <a:rPr lang="gu-IN" sz="3100" dirty="0" smtClean="0"/>
              <a:t>(ક) એક જ સાહિત્યકારની અનેક કૃતિઓની તુલના:</a:t>
            </a:r>
            <a:endParaRPr lang="en-US" sz="3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gu-IN" dirty="0" smtClean="0"/>
              <a:t>જેમ કે નરસિંહ, મીરાં, દયારામની તુલના કરીને કોઈ અભિપ્રાય આપવામાં આવે. આ રીતે દલપત અને નર્મદ, કાન્ત અને કલાપી, ઉમાશંકર જોષી ને સુંદરમ, રાજેન્દ્ર શાહ અને નિરંજન ભગત, ધૂમકેતુ અને દ્રિરેફની તુલના કરવામાં આવે. </a:t>
            </a:r>
            <a:endParaRPr lang="en-US" dirty="0"/>
          </a:p>
        </p:txBody>
      </p:sp>
      <p:sp>
        <p:nvSpPr>
          <p:cNvPr id="2" name="Title 1"/>
          <p:cNvSpPr>
            <a:spLocks noGrp="1"/>
          </p:cNvSpPr>
          <p:nvPr>
            <p:ph type="title"/>
          </p:nvPr>
        </p:nvSpPr>
        <p:spPr>
          <a:xfrm>
            <a:off x="457200" y="685800"/>
            <a:ext cx="8229600" cy="1143000"/>
          </a:xfrm>
        </p:spPr>
        <p:txBody>
          <a:bodyPr>
            <a:normAutofit/>
          </a:bodyPr>
          <a:lstStyle/>
          <a:p>
            <a:r>
              <a:rPr lang="gu-IN" sz="3200" dirty="0" smtClean="0"/>
              <a:t>(ખ) એક જ યુગનાં અનેક કવિઓની તુલના:</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480</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Dr. usha j. makwana </vt:lpstr>
      <vt:lpstr>વિવેચનની પધ્ધતિઓ </vt:lpstr>
      <vt:lpstr>વિવેચનની પધ્ધતિઓ</vt:lpstr>
      <vt:lpstr>ઐતિહાસિક વિવેચન પધ્ધતિ </vt:lpstr>
      <vt:lpstr>ઐતિહાસિક વિવેચન પધ્ધતિની મર્યાદા  </vt:lpstr>
      <vt:lpstr>તુલનાત્મક વિવેચન પદ્ધતિ</vt:lpstr>
      <vt:lpstr>તુલનાત્મક વિવેચનની ત્રણ પધ્ધતિઓ છે:</vt:lpstr>
      <vt:lpstr>(ક) એક જ સાહિત્યકારની અનેક કૃતિઓની તુલના:</vt:lpstr>
      <vt:lpstr>(ખ) એક જ યુગનાં અનેક કવિઓની તુલના:</vt:lpstr>
      <vt:lpstr>(ગ) કાવ્યસ્વરુપોની ર્દ્ષ્ટિએ તુલના:</vt:lpstr>
      <vt:lpstr>વર્ણનાત્મક વિવેચનપદ્ધતિ:</vt:lpstr>
      <vt:lpstr>આભાર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વિવેચનની પધ્ધતિઓ </dc:title>
  <dc:creator>gmcsy</dc:creator>
  <cp:lastModifiedBy>gmcsy</cp:lastModifiedBy>
  <cp:revision>33</cp:revision>
  <dcterms:created xsi:type="dcterms:W3CDTF">2019-02-28T04:42:12Z</dcterms:created>
  <dcterms:modified xsi:type="dcterms:W3CDTF">2019-03-14T04:27:21Z</dcterms:modified>
</cp:coreProperties>
</file>